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  <p:sldMasterId id="2147483708" r:id="rId5"/>
  </p:sldMasterIdLst>
  <p:notesMasterIdLst>
    <p:notesMasterId r:id="rId31"/>
  </p:notesMasterIdLst>
  <p:sldIdLst>
    <p:sldId id="273" r:id="rId6"/>
    <p:sldId id="257" r:id="rId7"/>
    <p:sldId id="274" r:id="rId8"/>
    <p:sldId id="275" r:id="rId9"/>
    <p:sldId id="299" r:id="rId10"/>
    <p:sldId id="276" r:id="rId11"/>
    <p:sldId id="293" r:id="rId12"/>
    <p:sldId id="288" r:id="rId13"/>
    <p:sldId id="278" r:id="rId14"/>
    <p:sldId id="279" r:id="rId15"/>
    <p:sldId id="280" r:id="rId16"/>
    <p:sldId id="289" r:id="rId17"/>
    <p:sldId id="290" r:id="rId18"/>
    <p:sldId id="291" r:id="rId19"/>
    <p:sldId id="298" r:id="rId20"/>
    <p:sldId id="297" r:id="rId21"/>
    <p:sldId id="281" r:id="rId22"/>
    <p:sldId id="282" r:id="rId23"/>
    <p:sldId id="295" r:id="rId24"/>
    <p:sldId id="296" r:id="rId25"/>
    <p:sldId id="283" r:id="rId26"/>
    <p:sldId id="285" r:id="rId27"/>
    <p:sldId id="294" r:id="rId28"/>
    <p:sldId id="292" r:id="rId29"/>
    <p:sldId id="287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044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006"/>
  </p:normalViewPr>
  <p:slideViewPr>
    <p:cSldViewPr snapToGrid="0" snapToObjects="1">
      <p:cViewPr varScale="1">
        <p:scale>
          <a:sx n="81" d="100"/>
          <a:sy n="81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ya\Desktop\&#1059;&#1095;&#1077;&#1073;&#1072;\&#1055;&#1088;&#1086;&#1077;&#1082;&#1090;&#1085;&#1099;&#1081;%20&#1087;&#1088;&#1072;&#1082;&#1090;&#1080;&#1082;&#1091;&#1084;\&#1086;&#1087;&#1088;&#1086;&#108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[опрос.xlsx]Лист2!СводнаяТаблица29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Количество по полю довольны ли прогнозом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Лист2!$B$3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Лист2!$A$4:$A$5</c:f>
              <c:strCache>
                <c:ptCount val="2"/>
                <c:pt idx="0">
                  <c:v>да</c:v>
                </c:pt>
                <c:pt idx="1">
                  <c:v>нет </c:v>
                </c:pt>
              </c:strCache>
            </c:strRef>
          </c:cat>
          <c:val>
            <c:numRef>
              <c:f>Лист2!$B$4:$B$5</c:f>
              <c:numCache>
                <c:formatCode>General</c:formatCode>
                <c:ptCount val="2"/>
                <c:pt idx="0">
                  <c:v>5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2929664"/>
        <c:axId val="472928880"/>
      </c:barChart>
      <c:catAx>
        <c:axId val="47292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2928880"/>
        <c:crosses val="autoZero"/>
        <c:auto val="1"/>
        <c:lblAlgn val="ctr"/>
        <c:lblOffset val="100"/>
        <c:noMultiLvlLbl val="0"/>
      </c:catAx>
      <c:valAx>
        <c:axId val="47292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292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57470-FD3F-994C-BD46-2D13F23739AC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58BC8-2F1F-BE4B-83FA-71165AF1B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11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24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33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12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87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5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782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935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828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78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526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80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466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67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518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86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01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07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69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23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18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64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45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A76D7-1995-4B72-BABC-5EB4AFEF015A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FB22-69CF-490E-BFF9-2AF8A13FA889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8BE34-63EC-4F5C-942A-6B12EC93CA4E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4AE8-75C2-2242-AFED-78495F10DB34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23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1FDC-EED4-304B-8B4D-FDCE45D49F11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614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F3F-EC80-324E-B3D9-82639530254F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1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A93F-2939-E041-8C11-907132C4B220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74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2144-A576-3D4D-8985-ED50B8D19BE8}" type="datetime1">
              <a:rPr lang="ru-RU" smtClean="0"/>
              <a:t>17.06.2021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16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1227-739B-A645-8F39-ACE61F92B391}" type="datetime1">
              <a:rPr lang="ru-RU" smtClean="0"/>
              <a:t>17.06.2021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995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A1E7F-B016-7743-8091-B03580650992}" type="datetime1">
              <a:rPr lang="ru-RU" smtClean="0"/>
              <a:t>17.06.2021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73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8024-C918-F948-8048-FE2CDDE192F5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44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97CB-7C82-4172-B262-A8855E025BBE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23ED-DA8C-D14C-8478-6795D9463B19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950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5EC0-2547-3641-AE6F-7DF230143C08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63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84B-29CF-264A-B068-992488826BD2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03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C5DE-E59F-46C9-A61B-F860832A7B2F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6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D871-AFA8-484E-A951-418D08EB6699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0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534B-FC02-440F-908C-C33359126DC9}" type="datetime1">
              <a:rPr lang="ru-RU" smtClean="0"/>
              <a:t>17.06.2021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CBDA-072C-4B00-B09C-9CADB3326181}" type="datetime1">
              <a:rPr lang="ru-RU" smtClean="0"/>
              <a:t>17.06.2021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50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5ED7-1EF6-4D03-8308-3DD7B5FC03EB}" type="datetime1">
              <a:rPr lang="ru-RU" smtClean="0"/>
              <a:t>17.06.2021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3FB4-4F93-480D-983F-747517C2B4F1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8CEA-ED9A-46CB-8E68-EDAF3D6EA3FB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t="2000" r="-32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66BA-2B9F-480C-AE69-6218B3E15BCB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A4562-BB08-2142-8017-9EEBEF468BE3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1B08-7AC1-6D4A-B34A-188C37328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96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github.com/Yulche/home-weathercast-st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video261275291_45623942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5000" b="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00250" y="2384981"/>
            <a:ext cx="5143500" cy="1423769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rgbClr val="044485"/>
                </a:solidFill>
              </a:rPr>
              <a:t>Домашняя </a:t>
            </a:r>
            <a:r>
              <a:rPr lang="ru-RU" sz="6000" dirty="0" smtClean="0">
                <a:solidFill>
                  <a:srgbClr val="044485"/>
                </a:solidFill>
              </a:rPr>
              <a:t>метеостанция </a:t>
            </a:r>
            <a:endParaRPr lang="ru-RU" sz="6000" dirty="0">
              <a:solidFill>
                <a:srgbClr val="044485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4120512"/>
            <a:ext cx="6858000" cy="413781"/>
          </a:xfrm>
        </p:spPr>
        <p:txBody>
          <a:bodyPr>
            <a:normAutofit lnSpcReduction="10000"/>
          </a:bodyPr>
          <a:lstStyle/>
          <a:p>
            <a:r>
              <a:rPr lang="ru-RU" sz="2400" dirty="0" smtClean="0">
                <a:solidFill>
                  <a:srgbClr val="044485"/>
                </a:solidFill>
              </a:rPr>
              <a:t>АТ-04</a:t>
            </a:r>
            <a:endParaRPr lang="ru-RU" sz="2400" dirty="0">
              <a:solidFill>
                <a:srgbClr val="04448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C49C5E-6693-40EF-8391-7C1D336B49F1}"/>
              </a:ext>
            </a:extLst>
          </p:cNvPr>
          <p:cNvSpPr txBox="1"/>
          <p:nvPr/>
        </p:nvSpPr>
        <p:spPr>
          <a:xfrm>
            <a:off x="4679755" y="51050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44485"/>
                </a:solidFill>
              </a:rPr>
              <a:t>Куратор</a:t>
            </a:r>
            <a:r>
              <a:rPr lang="ru-RU" sz="2000" dirty="0" smtClean="0">
                <a:solidFill>
                  <a:srgbClr val="044485"/>
                </a:solidFill>
              </a:rPr>
              <a:t>: Самарин </a:t>
            </a:r>
            <a:r>
              <a:rPr lang="ru-RU" sz="2000" dirty="0">
                <a:solidFill>
                  <a:srgbClr val="044485"/>
                </a:solidFill>
              </a:rPr>
              <a:t>Михаил </a:t>
            </a:r>
            <a:r>
              <a:rPr lang="ru-RU" sz="2000" dirty="0" smtClean="0">
                <a:solidFill>
                  <a:srgbClr val="044485"/>
                </a:solidFill>
              </a:rPr>
              <a:t>Петрович</a:t>
            </a:r>
            <a:endParaRPr lang="ru-RU" sz="2000" dirty="0">
              <a:solidFill>
                <a:srgbClr val="0444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Требования к продукту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E946657E-B7B5-425E-AD89-2D444B005740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141902"/>
              </p:ext>
            </p:extLst>
          </p:nvPr>
        </p:nvGraphicFramePr>
        <p:xfrm>
          <a:off x="-3" y="1055799"/>
          <a:ext cx="9144002" cy="580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6594">
                <a:tc>
                  <a:txBody>
                    <a:bodyPr/>
                    <a:lstStyle/>
                    <a:p>
                      <a:r>
                        <a:rPr lang="ru-RU" sz="2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Требования к продукту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MVP должен</a:t>
                      </a:r>
                      <a:endParaRPr lang="ru-RU" sz="2400" dirty="0"/>
                    </a:p>
                  </a:txBody>
                  <a:tcPr/>
                </a:tc>
              </a:tr>
              <a:tr h="772338">
                <a:tc>
                  <a:txBody>
                    <a:bodyPr/>
                    <a:lstStyle/>
                    <a:p>
                      <a:pPr lvl="0" fontAlgn="base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Измерять показания: температуры, влажности, давления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lvl="0" indent="0" fontAlgn="base">
                        <a:buNone/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Измерять показания: температуры, влажности, давления</a:t>
                      </a:r>
                    </a:p>
                    <a:p>
                      <a:pPr lvl="0" fontAlgn="base"/>
                      <a:endParaRPr lang="ru-RU" sz="2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fontAlgn="base"/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Передавать полученные</a:t>
                      </a:r>
                      <a:r>
                        <a:rPr lang="ru-RU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данные</a:t>
                      </a:r>
                      <a:endParaRPr lang="ru-RU" sz="2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fontAlgn="base"/>
                      <a:endParaRPr lang="ru-RU" sz="2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fontAlgn="base"/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Анализировать полученные данные</a:t>
                      </a:r>
                    </a:p>
                    <a:p>
                      <a:pPr lvl="0" fontAlgn="base"/>
                      <a:endParaRPr lang="ru-RU" sz="2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Отображать данные на дисплее</a:t>
                      </a:r>
                    </a:p>
                  </a:txBody>
                  <a:tcPr/>
                </a:tc>
              </a:tr>
              <a:tr h="1105847">
                <a:tc>
                  <a:txBody>
                    <a:bodyPr/>
                    <a:lstStyle/>
                    <a:p>
                      <a:pPr lvl="0" fontAlgn="base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Хранить данные о погоде за определенный промежуток времени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105847">
                <a:tc>
                  <a:txBody>
                    <a:bodyPr/>
                    <a:lstStyle/>
                    <a:p>
                      <a:pPr lvl="0" fontAlgn="base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Анализировать полученные данные и составлять краткосрочный прогноз</a:t>
                      </a:r>
                      <a:endParaRPr lang="ru-RU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46898">
                <a:tc>
                  <a:txBody>
                    <a:bodyPr/>
                    <a:lstStyle/>
                    <a:p>
                      <a:pPr lvl="0" fontAlgn="base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Отображать данные на дисплее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72338">
                <a:tc>
                  <a:txBody>
                    <a:bodyPr/>
                    <a:lstStyle/>
                    <a:p>
                      <a:pPr lvl="0" fontAlgn="base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Передавать данные на мобильно устройство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72338">
                <a:tc>
                  <a:txBody>
                    <a:bodyPr/>
                    <a:lstStyle/>
                    <a:p>
                      <a:pPr lvl="0" fontAlgn="base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Интеграция в систему «умный дом»</a:t>
                      </a:r>
                      <a:endParaRPr lang="ru-RU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92466" cy="683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44485"/>
                </a:solidFill>
              </a:rPr>
              <a:t>платформа </a:t>
            </a:r>
            <a:r>
              <a:rPr lang="en-US" sz="3600" dirty="0" smtClean="0">
                <a:solidFill>
                  <a:srgbClr val="044485"/>
                </a:solidFill>
              </a:rPr>
              <a:t>Arduino Nano</a:t>
            </a:r>
            <a:endParaRPr lang="en-US" sz="36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16" y="2302708"/>
            <a:ext cx="4001567" cy="40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92466" cy="85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rgbClr val="044485"/>
                </a:solidFill>
              </a:rPr>
              <a:t>среда </a:t>
            </a:r>
            <a:r>
              <a:rPr lang="ru-RU" sz="3600" dirty="0">
                <a:solidFill>
                  <a:srgbClr val="044485"/>
                </a:solidFill>
              </a:rPr>
              <a:t>разработки </a:t>
            </a:r>
            <a:r>
              <a:rPr lang="en-US" sz="3600" dirty="0">
                <a:solidFill>
                  <a:srgbClr val="044485"/>
                </a:solidFill>
              </a:rPr>
              <a:t>Arduino </a:t>
            </a:r>
            <a:r>
              <a:rPr lang="en-US" sz="3600" dirty="0" smtClean="0">
                <a:solidFill>
                  <a:srgbClr val="044485"/>
                </a:solidFill>
              </a:rPr>
              <a:t>IDE</a:t>
            </a:r>
            <a:endParaRPr lang="en-US" sz="36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37" y="2183907"/>
            <a:ext cx="4258325" cy="44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92466" cy="60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rgbClr val="044485"/>
                </a:solidFill>
              </a:rPr>
              <a:t>экран </a:t>
            </a:r>
            <a:r>
              <a:rPr lang="en-US" sz="3600" dirty="0">
                <a:solidFill>
                  <a:srgbClr val="044485"/>
                </a:solidFill>
              </a:rPr>
              <a:t>LCD </a:t>
            </a:r>
            <a:r>
              <a:rPr lang="en-US" sz="3600" dirty="0" smtClean="0">
                <a:solidFill>
                  <a:srgbClr val="044485"/>
                </a:solidFill>
              </a:rPr>
              <a:t>MT-16S2H</a:t>
            </a:r>
            <a:endParaRPr lang="en-US" sz="36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37" y="2930320"/>
            <a:ext cx="5891327" cy="25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2113102" cy="4972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solidFill>
                  <a:srgbClr val="044485"/>
                </a:solidFill>
              </a:rPr>
              <a:t>датчики</a:t>
            </a:r>
            <a:r>
              <a:rPr lang="ru-RU" sz="3600" dirty="0">
                <a:solidFill>
                  <a:srgbClr val="044485"/>
                </a:solidFill>
              </a:rPr>
              <a:t>: </a:t>
            </a:r>
            <a:endParaRPr lang="en-US" sz="3600" dirty="0" smtClean="0">
              <a:solidFill>
                <a:srgbClr val="044485"/>
              </a:solidFill>
            </a:endParaRPr>
          </a:p>
          <a:p>
            <a:r>
              <a:rPr lang="en-US" sz="3600" dirty="0" smtClean="0">
                <a:solidFill>
                  <a:srgbClr val="044485"/>
                </a:solidFill>
              </a:rPr>
              <a:t>DHT-22</a:t>
            </a:r>
          </a:p>
          <a:p>
            <a:endParaRPr lang="en-US" sz="3600" dirty="0">
              <a:solidFill>
                <a:srgbClr val="044485"/>
              </a:solidFill>
            </a:endParaRPr>
          </a:p>
          <a:p>
            <a:endParaRPr lang="en-US" sz="3600" dirty="0" smtClean="0">
              <a:solidFill>
                <a:srgbClr val="044485"/>
              </a:solidFill>
            </a:endParaRPr>
          </a:p>
          <a:p>
            <a:r>
              <a:rPr lang="en-US" sz="3600" dirty="0" smtClean="0">
                <a:solidFill>
                  <a:srgbClr val="044485"/>
                </a:solidFill>
              </a:rPr>
              <a:t>BMP-280</a:t>
            </a:r>
          </a:p>
          <a:p>
            <a:endParaRPr lang="en-US" sz="3600" dirty="0">
              <a:solidFill>
                <a:srgbClr val="044485"/>
              </a:solidFill>
            </a:endParaRPr>
          </a:p>
          <a:p>
            <a:endParaRPr lang="en-US" sz="3600" dirty="0" smtClean="0">
              <a:solidFill>
                <a:srgbClr val="044485"/>
              </a:solidFill>
            </a:endParaRPr>
          </a:p>
          <a:p>
            <a:r>
              <a:rPr lang="en-US" sz="3600" dirty="0" smtClean="0">
                <a:solidFill>
                  <a:srgbClr val="044485"/>
                </a:solidFill>
              </a:rPr>
              <a:t>MQ-5 </a:t>
            </a:r>
            <a:endParaRPr lang="en-US" sz="36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7378" r="37139" b="20906"/>
          <a:stretch/>
        </p:blipFill>
        <p:spPr>
          <a:xfrm>
            <a:off x="6765860" y="1379026"/>
            <a:ext cx="1136394" cy="23757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0" t="12720" r="12912" b="16015"/>
          <a:stretch/>
        </p:blipFill>
        <p:spPr>
          <a:xfrm>
            <a:off x="3563644" y="2597808"/>
            <a:ext cx="2558096" cy="26006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2" b="16744"/>
          <a:stretch/>
        </p:blipFill>
        <p:spPr>
          <a:xfrm>
            <a:off x="5486812" y="4911180"/>
            <a:ext cx="2692328" cy="18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8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92466" cy="60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44485"/>
                </a:solidFill>
              </a:rPr>
              <a:t>RGB</a:t>
            </a:r>
            <a:r>
              <a:rPr lang="ru-RU" sz="3600" dirty="0" smtClean="0">
                <a:solidFill>
                  <a:srgbClr val="044485"/>
                </a:solidFill>
              </a:rPr>
              <a:t> светодиод</a:t>
            </a:r>
            <a:endParaRPr lang="en-US" sz="36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29" y="2205871"/>
            <a:ext cx="4407031" cy="44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92466" cy="60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44485"/>
                </a:solidFill>
              </a:rPr>
              <a:t>nRF24L01</a:t>
            </a:r>
            <a:endParaRPr lang="en-US" sz="36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FF135BC-7669-4795-B7F2-6FD1B333C05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95" y="1699411"/>
            <a:ext cx="6878118" cy="51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9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9589" y="1006452"/>
            <a:ext cx="8735639" cy="49374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ru-RU" sz="3200" dirty="0">
              <a:solidFill>
                <a:srgbClr val="044485"/>
              </a:solidFill>
            </a:endParaRPr>
          </a:p>
          <a:p>
            <a:pPr marL="179388" indent="-100013">
              <a:buFont typeface="+mj-lt"/>
              <a:buAutoNum type="arabicPeriod"/>
            </a:pPr>
            <a:r>
              <a:rPr lang="ru-RU" sz="3200" dirty="0">
                <a:solidFill>
                  <a:srgbClr val="044485"/>
                </a:solidFill>
              </a:rPr>
              <a:t>    </a:t>
            </a:r>
            <a:r>
              <a:rPr lang="ru-RU" sz="3200" dirty="0" smtClean="0">
                <a:solidFill>
                  <a:srgbClr val="044485"/>
                </a:solidFill>
              </a:rPr>
              <a:t>Пользователю необходимо </a:t>
            </a:r>
            <a:r>
              <a:rPr lang="ru-RU" sz="3200" dirty="0">
                <a:solidFill>
                  <a:srgbClr val="044485"/>
                </a:solidFill>
              </a:rPr>
              <a:t>установить датчики устройства снаружи помещения (например, за окном</a:t>
            </a:r>
            <a:r>
              <a:rPr lang="ru-RU" sz="3200" dirty="0" smtClean="0">
                <a:solidFill>
                  <a:srgbClr val="044485"/>
                </a:solidFill>
              </a:rPr>
              <a:t>);</a:t>
            </a:r>
            <a:endParaRPr lang="ru-RU" sz="3200" dirty="0">
              <a:solidFill>
                <a:srgbClr val="044485"/>
              </a:solidFill>
            </a:endParaRPr>
          </a:p>
          <a:p>
            <a:pPr marL="179388" indent="-100013">
              <a:buFont typeface="+mj-lt"/>
              <a:buAutoNum type="arabicPeriod"/>
            </a:pPr>
            <a:r>
              <a:rPr lang="ru-RU" sz="3200" dirty="0">
                <a:solidFill>
                  <a:srgbClr val="044485"/>
                </a:solidFill>
              </a:rPr>
              <a:t>    Включить </a:t>
            </a:r>
            <a:r>
              <a:rPr lang="ru-RU" sz="3200" dirty="0" smtClean="0">
                <a:solidFill>
                  <a:srgbClr val="044485"/>
                </a:solidFill>
              </a:rPr>
              <a:t>устройство;</a:t>
            </a:r>
            <a:endParaRPr lang="ru-RU" sz="3200" dirty="0">
              <a:solidFill>
                <a:srgbClr val="044485"/>
              </a:solidFill>
            </a:endParaRPr>
          </a:p>
          <a:p>
            <a:pPr marL="179388" indent="-100013">
              <a:buFont typeface="+mj-lt"/>
              <a:buAutoNum type="arabicPeriod"/>
            </a:pPr>
            <a:r>
              <a:rPr lang="ru-RU" sz="3200" dirty="0">
                <a:solidFill>
                  <a:srgbClr val="044485"/>
                </a:solidFill>
              </a:rPr>
              <a:t>    Получить информацию пользователь может непосредственно с </a:t>
            </a:r>
            <a:r>
              <a:rPr lang="ru-RU" sz="3200" dirty="0" smtClean="0">
                <a:solidFill>
                  <a:srgbClr val="044485"/>
                </a:solidFill>
              </a:rPr>
              <a:t>дисплея устройства (на выносном модуле)</a:t>
            </a:r>
            <a:endParaRPr lang="ru-RU" sz="32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07EDC827-8694-40E1-83CD-676F2C41B622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</p:spTree>
    <p:extLst>
      <p:ext uri="{BB962C8B-B14F-4D97-AF65-F5344CB8AC3E}">
        <p14:creationId xmlns:p14="http://schemas.microsoft.com/office/powerpoint/2010/main" val="40687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86700" cy="10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44485"/>
                </a:solidFill>
              </a:rPr>
              <a:t>Дизайн-макеты приложений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A02DDD9D-7D38-4F57-ACBF-DB2C9EE6A8B8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56" y="1928212"/>
            <a:ext cx="6125287" cy="4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86700" cy="10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44485"/>
                </a:solidFill>
              </a:rPr>
              <a:t>Дизайн-макеты </a:t>
            </a:r>
            <a:r>
              <a:rPr lang="ru-RU" dirty="0" smtClean="0">
                <a:solidFill>
                  <a:srgbClr val="044485"/>
                </a:solidFill>
              </a:rPr>
              <a:t>приложений: выносной модуль</a:t>
            </a:r>
            <a:endParaRPr lang="ru-RU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A02DDD9D-7D38-4F57-ACBF-DB2C9EE6A8B8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7" y="2049070"/>
            <a:ext cx="4518492" cy="46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Команда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F5CE1AF4-D52B-41D9-8E66-383D209B7C8B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1500" dirty="0" smtClean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 smtClean="0">
                <a:solidFill>
                  <a:schemeClr val="bg1">
                    <a:lumMod val="50000"/>
                  </a:schemeClr>
                </a:solidFill>
              </a:rPr>
              <a:t>АТ-04</a:t>
            </a:r>
            <a:endParaRPr lang="ru-RU" sz="1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" b="21563"/>
          <a:stretch/>
        </p:blipFill>
        <p:spPr>
          <a:xfrm>
            <a:off x="3484229" y="2365486"/>
            <a:ext cx="2127027" cy="2127027"/>
          </a:xfrm>
          <a:prstGeom prst="ellipse">
            <a:avLst/>
          </a:prstGeom>
          <a:ln w="28575">
            <a:solidFill>
              <a:srgbClr val="002060"/>
            </a:solidFill>
          </a:ln>
        </p:spPr>
      </p:pic>
      <p:sp>
        <p:nvSpPr>
          <p:cNvPr id="7" name="Прямоугольник 6"/>
          <p:cNvSpPr/>
          <p:nvPr/>
        </p:nvSpPr>
        <p:spPr>
          <a:xfrm>
            <a:off x="3456334" y="4983619"/>
            <a:ext cx="2182816" cy="980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accent5"/>
                </a:solidFill>
              </a:rPr>
              <a:t>Музафаров</a:t>
            </a:r>
            <a:r>
              <a:rPr lang="ru-RU" sz="2000" dirty="0">
                <a:solidFill>
                  <a:schemeClr val="accent5"/>
                </a:solidFill>
              </a:rPr>
              <a:t> </a:t>
            </a:r>
            <a:endParaRPr lang="en-US" sz="2000" dirty="0" smtClean="0">
              <a:solidFill>
                <a:schemeClr val="accent5"/>
              </a:solidFill>
            </a:endParaRPr>
          </a:p>
          <a:p>
            <a:pPr algn="ctr"/>
            <a:r>
              <a:rPr lang="ru-RU" sz="2000" dirty="0" smtClean="0">
                <a:solidFill>
                  <a:schemeClr val="accent5"/>
                </a:solidFill>
              </a:rPr>
              <a:t>Данил </a:t>
            </a:r>
            <a:r>
              <a:rPr lang="ru-RU" sz="2000" dirty="0" err="1">
                <a:solidFill>
                  <a:schemeClr val="accent5"/>
                </a:solidFill>
              </a:rPr>
              <a:t>Рамилевич</a:t>
            </a:r>
            <a:endParaRPr lang="ru-RU" sz="2000" dirty="0">
              <a:solidFill>
                <a:schemeClr val="accent5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32871" y="1493512"/>
            <a:ext cx="2029742" cy="527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2060"/>
                </a:solidFill>
              </a:rPr>
              <a:t>Дизайнер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-65" r="442" b="29332"/>
          <a:stretch/>
        </p:blipFill>
        <p:spPr>
          <a:xfrm>
            <a:off x="686958" y="2362916"/>
            <a:ext cx="2132167" cy="2132167"/>
          </a:xfrm>
          <a:prstGeom prst="ellipse">
            <a:avLst/>
          </a:prstGeom>
          <a:ln w="28575">
            <a:solidFill>
              <a:srgbClr val="002060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705584" y="5093627"/>
            <a:ext cx="2094915" cy="760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solidFill>
                  <a:schemeClr val="accent5"/>
                </a:solidFill>
              </a:rPr>
              <a:t>Пермякова</a:t>
            </a:r>
            <a:r>
              <a:rPr lang="ru-RU" sz="2000" dirty="0" smtClean="0">
                <a:solidFill>
                  <a:schemeClr val="accent5"/>
                </a:solidFill>
              </a:rPr>
              <a:t> Мария Ивановна</a:t>
            </a:r>
            <a:endParaRPr lang="ru-RU" sz="2000" dirty="0">
              <a:solidFill>
                <a:schemeClr val="accent5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25251" y="1512920"/>
            <a:ext cx="1855580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2060"/>
                </a:solidFill>
              </a:rPr>
              <a:t>Аналитик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372009" y="5184740"/>
            <a:ext cx="2115970" cy="578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accent5"/>
                </a:solidFill>
              </a:rPr>
              <a:t>Каюмова </a:t>
            </a:r>
            <a:endParaRPr lang="en-US" sz="2000" dirty="0">
              <a:solidFill>
                <a:schemeClr val="accent5"/>
              </a:solidFill>
            </a:endParaRPr>
          </a:p>
          <a:p>
            <a:pPr algn="ctr"/>
            <a:r>
              <a:rPr lang="ru-RU" sz="2000" dirty="0">
                <a:solidFill>
                  <a:schemeClr val="accent5"/>
                </a:solidFill>
              </a:rPr>
              <a:t>Юлия Евгеньевна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414653" y="1401342"/>
            <a:ext cx="2160169" cy="71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solidFill>
                  <a:srgbClr val="002060"/>
                </a:solidFill>
              </a:rPr>
              <a:t>Тимлид</a:t>
            </a:r>
            <a:endParaRPr lang="ru-RU" sz="2400" dirty="0" smtClean="0">
              <a:solidFill>
                <a:srgbClr val="002060"/>
              </a:solidFill>
            </a:endParaRPr>
          </a:p>
          <a:p>
            <a:pPr algn="ctr"/>
            <a:r>
              <a:rPr lang="ru-RU" sz="2400" dirty="0" smtClean="0">
                <a:solidFill>
                  <a:srgbClr val="002060"/>
                </a:solidFill>
              </a:rPr>
              <a:t>Программист</a:t>
            </a:r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7" b="26586"/>
          <a:stretch/>
        </p:blipFill>
        <p:spPr>
          <a:xfrm flipH="1">
            <a:off x="6366481" y="2365487"/>
            <a:ext cx="2127027" cy="2127027"/>
          </a:xfrm>
          <a:prstGeom prst="ellipse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86700" cy="10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44485"/>
                </a:solidFill>
              </a:rPr>
              <a:t>Скриншоты текущего варианта </a:t>
            </a:r>
            <a:r>
              <a:rPr lang="ru-RU" dirty="0" smtClean="0">
                <a:solidFill>
                  <a:srgbClr val="044485"/>
                </a:solidFill>
              </a:rPr>
              <a:t>реализации</a:t>
            </a:r>
            <a:endParaRPr lang="ru-RU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0EDA991-005C-4D79-BFF0-76EE9977851D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t="12508" b="12715"/>
          <a:stretch/>
        </p:blipFill>
        <p:spPr>
          <a:xfrm>
            <a:off x="825826" y="2086711"/>
            <a:ext cx="3783881" cy="4627638"/>
          </a:xfrm>
          <a:prstGeom prst="round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/>
          <a:stretch/>
        </p:blipFill>
        <p:spPr>
          <a:xfrm>
            <a:off x="4719917" y="2582944"/>
            <a:ext cx="4268982" cy="349345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7886700" cy="10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44485"/>
                </a:solidFill>
              </a:rPr>
              <a:t>Скриншоты текущего варианта </a:t>
            </a:r>
            <a:r>
              <a:rPr lang="ru-RU" dirty="0" smtClean="0">
                <a:solidFill>
                  <a:srgbClr val="044485"/>
                </a:solidFill>
              </a:rPr>
              <a:t>реализации: выносной модуль</a:t>
            </a:r>
            <a:endParaRPr lang="ru-RU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60EDA991-005C-4D79-BFF0-76EE9977851D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7" t="13608" r="11030" b="11615"/>
          <a:stretch/>
        </p:blipFill>
        <p:spPr>
          <a:xfrm rot="5400000">
            <a:off x="4715283" y="2214894"/>
            <a:ext cx="4012240" cy="4034488"/>
          </a:xfrm>
          <a:prstGeom prst="roundRect">
            <a:avLst>
              <a:gd name="adj" fmla="val 7795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3" t="21306" r="9312" b="20275"/>
          <a:stretch/>
        </p:blipFill>
        <p:spPr>
          <a:xfrm rot="5400000">
            <a:off x="532780" y="2184728"/>
            <a:ext cx="4100661" cy="4006392"/>
          </a:xfrm>
          <a:prstGeom prst="roundRect">
            <a:avLst>
              <a:gd name="adj" fmla="val 11491"/>
            </a:avLst>
          </a:prstGeom>
        </p:spPr>
      </p:pic>
    </p:spTree>
    <p:extLst>
      <p:ext uri="{BB962C8B-B14F-4D97-AF65-F5344CB8AC3E}">
        <p14:creationId xmlns:p14="http://schemas.microsoft.com/office/powerpoint/2010/main" val="98287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0244" y="1411476"/>
            <a:ext cx="7886700" cy="4697093"/>
          </a:xfrm>
        </p:spPr>
        <p:txBody>
          <a:bodyPr>
            <a:noAutofit/>
          </a:bodyPr>
          <a:lstStyle/>
          <a:p>
            <a:pPr>
              <a:spcBef>
                <a:spcPts val="4200"/>
              </a:spcBef>
            </a:pPr>
            <a:r>
              <a:rPr lang="ru-RU" sz="3200" dirty="0" smtClean="0">
                <a:solidFill>
                  <a:srgbClr val="044485"/>
                </a:solidFill>
              </a:rPr>
              <a:t>Цель достигнута</a:t>
            </a:r>
          </a:p>
          <a:p>
            <a:pPr>
              <a:spcBef>
                <a:spcPts val="4200"/>
              </a:spcBef>
            </a:pPr>
            <a:r>
              <a:rPr lang="ru-RU" sz="3200" dirty="0">
                <a:solidFill>
                  <a:srgbClr val="044485"/>
                </a:solidFill>
              </a:rPr>
              <a:t>Р</a:t>
            </a:r>
            <a:r>
              <a:rPr lang="ru-RU" sz="3200" dirty="0" smtClean="0">
                <a:solidFill>
                  <a:srgbClr val="044485"/>
                </a:solidFill>
              </a:rPr>
              <a:t>еализованы все поставленные задачи</a:t>
            </a:r>
          </a:p>
          <a:p>
            <a:pPr>
              <a:spcBef>
                <a:spcPts val="4200"/>
              </a:spcBef>
            </a:pPr>
            <a:r>
              <a:rPr lang="ru-RU" sz="3200" dirty="0" smtClean="0">
                <a:solidFill>
                  <a:srgbClr val="044485"/>
                </a:solidFill>
              </a:rPr>
              <a:t>Все требования к </a:t>
            </a:r>
            <a:r>
              <a:rPr lang="en-US" sz="3200" dirty="0" smtClean="0">
                <a:solidFill>
                  <a:srgbClr val="044485"/>
                </a:solidFill>
              </a:rPr>
              <a:t>MVP</a:t>
            </a:r>
            <a:r>
              <a:rPr lang="ru-RU" sz="3200" dirty="0" smtClean="0">
                <a:solidFill>
                  <a:srgbClr val="044485"/>
                </a:solidFill>
              </a:rPr>
              <a:t> выполнены (и даже немного больше)</a:t>
            </a:r>
            <a:endParaRPr lang="ru-RU" sz="3200" dirty="0">
              <a:solidFill>
                <a:srgbClr val="044485"/>
              </a:solidFill>
            </a:endParaRPr>
          </a:p>
          <a:p>
            <a:pPr>
              <a:spcBef>
                <a:spcPts val="4200"/>
              </a:spcBef>
            </a:pPr>
            <a:r>
              <a:rPr lang="ru-RU" sz="3200" dirty="0" smtClean="0">
                <a:solidFill>
                  <a:srgbClr val="044485"/>
                </a:solidFill>
              </a:rPr>
              <a:t>Мы бы с удовольствием продолжили работу над данным проектом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303D22DF-7896-404C-834A-5C4ADF5528C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</p:spTree>
    <p:extLst>
      <p:ext uri="{BB962C8B-B14F-4D97-AF65-F5344CB8AC3E}">
        <p14:creationId xmlns:p14="http://schemas.microsoft.com/office/powerpoint/2010/main" val="35333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134" y="1119245"/>
            <a:ext cx="8312126" cy="51495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44485"/>
                </a:solidFill>
              </a:rPr>
              <a:t>Возможность </a:t>
            </a:r>
            <a:r>
              <a:rPr lang="ru-RU" sz="3200" dirty="0">
                <a:solidFill>
                  <a:srgbClr val="044485"/>
                </a:solidFill>
              </a:rPr>
              <a:t>развития результатов </a:t>
            </a:r>
            <a:r>
              <a:rPr lang="ru-RU" sz="3200" dirty="0" smtClean="0">
                <a:solidFill>
                  <a:srgbClr val="044485"/>
                </a:solidFill>
              </a:rPr>
              <a:t>проекта:</a:t>
            </a:r>
          </a:p>
          <a:p>
            <a:pPr marL="0" indent="0">
              <a:buNone/>
            </a:pPr>
            <a:endParaRPr lang="ru-RU" sz="3200" dirty="0" smtClean="0">
              <a:solidFill>
                <a:srgbClr val="044485"/>
              </a:solidFill>
            </a:endParaRPr>
          </a:p>
          <a:p>
            <a:pPr marL="84137" indent="0">
              <a:buNone/>
            </a:pPr>
            <a:endParaRPr lang="ru-RU" sz="3200" dirty="0">
              <a:solidFill>
                <a:srgbClr val="044485"/>
              </a:solidFill>
            </a:endParaRPr>
          </a:p>
          <a:p>
            <a:pPr marL="631825" indent="-547688">
              <a:buFont typeface="Wingdings" panose="05000000000000000000" pitchFamily="2" charset="2"/>
              <a:buChar char="ü"/>
            </a:pPr>
            <a:endParaRPr lang="ru-RU" sz="3200" dirty="0">
              <a:solidFill>
                <a:srgbClr val="044485"/>
              </a:solidFill>
            </a:endParaRPr>
          </a:p>
          <a:p>
            <a:pPr marL="0" indent="0">
              <a:buNone/>
            </a:pPr>
            <a:endParaRPr lang="ru-RU" sz="32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303D22DF-7896-404C-834A-5C4ADF5528C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11137" y="2033810"/>
            <a:ext cx="8057831" cy="1423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 indent="-547688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044485"/>
                </a:solidFill>
              </a:rPr>
              <a:t>Систему можно совершенствовать, выводить данные на телефон или на веб-сервис.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11136" y="3351499"/>
            <a:ext cx="8057831" cy="1753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 indent="-547688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044485"/>
                </a:solidFill>
              </a:rPr>
              <a:t>Можно дополнить до контроля микроклимата  в помещении.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11134" y="5123739"/>
            <a:ext cx="8057833" cy="1253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 indent="-547688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044485"/>
                </a:solidFill>
              </a:rPr>
              <a:t>В перспективе развития, систему можно интегрировать  в систему типа «умного дома».</a:t>
            </a:r>
          </a:p>
        </p:txBody>
      </p:sp>
    </p:spTree>
    <p:extLst>
      <p:ext uri="{BB962C8B-B14F-4D97-AF65-F5344CB8AC3E}">
        <p14:creationId xmlns:p14="http://schemas.microsoft.com/office/powerpoint/2010/main" val="30297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303D22DF-7896-404C-834A-5C4ADF5528C4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627336" y="1075006"/>
            <a:ext cx="3462984" cy="786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2400" dirty="0">
                <a:solidFill>
                  <a:srgbClr val="002060"/>
                </a:solidFill>
              </a:rPr>
              <a:t>Домашняя метеостанция</a:t>
            </a:r>
          </a:p>
          <a:p>
            <a:pPr marL="0" indent="0">
              <a:buFont typeface="Arial"/>
              <a:buNone/>
            </a:pPr>
            <a:r>
              <a:rPr lang="ru-RU" sz="2400" dirty="0">
                <a:solidFill>
                  <a:srgbClr val="002060"/>
                </a:solidFill>
              </a:rPr>
              <a:t>АТ-04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-65" r="442" b="29332"/>
          <a:stretch/>
        </p:blipFill>
        <p:spPr>
          <a:xfrm>
            <a:off x="492399" y="1643210"/>
            <a:ext cx="1242847" cy="1242847"/>
          </a:xfrm>
          <a:prstGeom prst="ellipse">
            <a:avLst/>
          </a:prstGeom>
          <a:ln w="28575">
            <a:solidFill>
              <a:srgbClr val="002060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1954923" y="1748313"/>
            <a:ext cx="4351284" cy="977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rgbClr val="002060"/>
                </a:solidFill>
              </a:rPr>
              <a:t>Аналитик</a:t>
            </a:r>
          </a:p>
          <a:p>
            <a:r>
              <a:rPr lang="ru-RU" dirty="0" err="1" smtClean="0">
                <a:solidFill>
                  <a:schemeClr val="accent5"/>
                </a:solidFill>
              </a:rPr>
              <a:t>Пермякова</a:t>
            </a:r>
            <a:r>
              <a:rPr lang="ru-RU" dirty="0" smtClean="0">
                <a:solidFill>
                  <a:schemeClr val="accent5"/>
                </a:solidFill>
              </a:rPr>
              <a:t> Мария Ивановна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Email</a:t>
            </a:r>
            <a:r>
              <a:rPr lang="ru-RU" sz="2000" dirty="0" smtClean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chemeClr val="accent5"/>
                </a:solidFill>
              </a:rPr>
              <a:t>permiackova.mariya@yandex.ru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" b="21563"/>
          <a:stretch/>
        </p:blipFill>
        <p:spPr>
          <a:xfrm>
            <a:off x="492399" y="3062724"/>
            <a:ext cx="1239604" cy="1239604"/>
          </a:xfrm>
          <a:prstGeom prst="ellipse">
            <a:avLst/>
          </a:prstGeom>
          <a:ln w="28575">
            <a:solidFill>
              <a:srgbClr val="002060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1954924" y="3146189"/>
            <a:ext cx="4046483" cy="1082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rgbClr val="002060"/>
                </a:solidFill>
              </a:rPr>
              <a:t>Дизайнер</a:t>
            </a:r>
          </a:p>
          <a:p>
            <a:r>
              <a:rPr lang="ru-RU" dirty="0" err="1" smtClean="0">
                <a:solidFill>
                  <a:schemeClr val="accent5"/>
                </a:solidFill>
              </a:rPr>
              <a:t>Музафаров</a:t>
            </a:r>
            <a:r>
              <a:rPr lang="ru-RU" dirty="0" smtClean="0">
                <a:solidFill>
                  <a:schemeClr val="accent5"/>
                </a:solidFill>
              </a:rPr>
              <a:t> Данил </a:t>
            </a:r>
            <a:r>
              <a:rPr lang="ru-RU" dirty="0" err="1" smtClean="0">
                <a:solidFill>
                  <a:schemeClr val="accent5"/>
                </a:solidFill>
              </a:rPr>
              <a:t>Рамилевич</a:t>
            </a:r>
            <a:endParaRPr lang="ru-RU" dirty="0" smtClean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Email</a:t>
            </a:r>
            <a:r>
              <a:rPr lang="ru-RU" dirty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chemeClr val="accent5"/>
                </a:solidFill>
              </a:rPr>
              <a:t>danchic0520@mail.ru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7" b="26586"/>
          <a:stretch/>
        </p:blipFill>
        <p:spPr>
          <a:xfrm flipH="1">
            <a:off x="492399" y="4478995"/>
            <a:ext cx="1313793" cy="1313793"/>
          </a:xfrm>
          <a:prstGeom prst="ellipse">
            <a:avLst/>
          </a:prstGeom>
          <a:ln w="28575">
            <a:solidFill>
              <a:srgbClr val="002060"/>
            </a:solidFill>
          </a:ln>
        </p:spPr>
      </p:pic>
      <p:sp>
        <p:nvSpPr>
          <p:cNvPr id="15" name="Прямоугольник 14"/>
          <p:cNvSpPr/>
          <p:nvPr/>
        </p:nvSpPr>
        <p:spPr>
          <a:xfrm>
            <a:off x="1954924" y="4649168"/>
            <a:ext cx="3205655" cy="101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err="1">
                <a:solidFill>
                  <a:srgbClr val="002060"/>
                </a:solidFill>
              </a:rPr>
              <a:t>Тимлид</a:t>
            </a:r>
            <a:endParaRPr lang="ru-RU" sz="2000" dirty="0">
              <a:solidFill>
                <a:srgbClr val="002060"/>
              </a:solidFill>
            </a:endParaRPr>
          </a:p>
          <a:p>
            <a:r>
              <a:rPr lang="ru-RU" dirty="0" err="1">
                <a:solidFill>
                  <a:schemeClr val="accent5"/>
                </a:solidFill>
              </a:rPr>
              <a:t>Каюмова</a:t>
            </a:r>
            <a:r>
              <a:rPr lang="ru-RU" dirty="0">
                <a:solidFill>
                  <a:schemeClr val="accent5"/>
                </a:solidFill>
              </a:rPr>
              <a:t> </a:t>
            </a:r>
            <a:r>
              <a:rPr lang="ru-RU" dirty="0" smtClean="0">
                <a:solidFill>
                  <a:schemeClr val="accent5"/>
                </a:solidFill>
              </a:rPr>
              <a:t>Юлия Евгеньевна</a:t>
            </a:r>
          </a:p>
          <a:p>
            <a:r>
              <a:rPr lang="en-US" dirty="0">
                <a:solidFill>
                  <a:srgbClr val="002060"/>
                </a:solidFill>
              </a:rPr>
              <a:t>Email</a:t>
            </a:r>
            <a:r>
              <a:rPr lang="ru-RU" dirty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chemeClr val="accent5"/>
                </a:solidFill>
              </a:rPr>
              <a:t>yulkayum@yandex.ru</a:t>
            </a:r>
            <a:endParaRPr lang="ru-RU" dirty="0">
              <a:solidFill>
                <a:schemeClr val="accent5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5906678" y="2893003"/>
            <a:ext cx="2728300" cy="3363620"/>
            <a:chOff x="5839218" y="3494380"/>
            <a:chExt cx="2728300" cy="3363620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139" y="3784034"/>
              <a:ext cx="2417379" cy="2417379"/>
            </a:xfrm>
            <a:prstGeom prst="rect">
              <a:avLst/>
            </a:prstGeom>
          </p:spPr>
        </p:pic>
        <p:sp>
          <p:nvSpPr>
            <p:cNvPr id="18" name="Прямоугольник 17"/>
            <p:cNvSpPr/>
            <p:nvPr/>
          </p:nvSpPr>
          <p:spPr>
            <a:xfrm>
              <a:off x="5839218" y="3494380"/>
              <a:ext cx="310921" cy="3363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002060"/>
                  </a:solidFill>
                </a:rPr>
                <a:t>G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002060"/>
                  </a:solidFill>
                </a:rPr>
                <a:t>I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002060"/>
                  </a:solidFill>
                </a:rPr>
                <a:t>T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002060"/>
                  </a:solidFill>
                </a:rPr>
                <a:t>H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002060"/>
                  </a:solidFill>
                </a:rPr>
                <a:t>U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002060"/>
                  </a:solidFill>
                </a:rPr>
                <a:t>B</a:t>
              </a:r>
            </a:p>
            <a:p>
              <a:pPr algn="ctr">
                <a:lnSpc>
                  <a:spcPct val="80000"/>
                </a:lnSpc>
              </a:pPr>
              <a:endParaRPr lang="ru-RU" sz="28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97586" y="6076292"/>
            <a:ext cx="5486171" cy="451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7"/>
              </a:rPr>
              <a:t>https://github.com/Yulche/home-weathercast-station</a:t>
            </a:r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3"/>
            <a:ext cx="7886700" cy="19535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044485"/>
                </a:solidFill>
              </a:rPr>
              <a:t>Демонстрационное видео работы </a:t>
            </a:r>
            <a:r>
              <a:rPr lang="ru-RU" sz="2400" dirty="0" smtClean="0">
                <a:solidFill>
                  <a:srgbClr val="044485"/>
                </a:solidFill>
              </a:rPr>
              <a:t>приложения находится по ссылке:</a:t>
            </a:r>
          </a:p>
          <a:p>
            <a:pPr marL="0" indent="0">
              <a:buNone/>
            </a:pPr>
            <a:endParaRPr lang="ru-RU" sz="2400" dirty="0">
              <a:solidFill>
                <a:srgbClr val="044485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hlinkClick r:id="rId3"/>
              </a:rPr>
              <a:t>https://vk.com/video261275291_456239428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EF5F2ABE-97D3-4477-B624-251830A45440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</p:spTree>
    <p:extLst>
      <p:ext uri="{BB962C8B-B14F-4D97-AF65-F5344CB8AC3E}">
        <p14:creationId xmlns:p14="http://schemas.microsoft.com/office/powerpoint/2010/main" val="171150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Идея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0965" y="1411803"/>
            <a:ext cx="7886700" cy="3405293"/>
          </a:xfrm>
        </p:spPr>
        <p:txBody>
          <a:bodyPr>
            <a:noAutofit/>
          </a:bodyPr>
          <a:lstStyle/>
          <a:p>
            <a:pPr marL="0" indent="450000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Реализовать систему </a:t>
            </a:r>
            <a:r>
              <a:rPr lang="ru-RU" sz="2800" dirty="0">
                <a:solidFill>
                  <a:srgbClr val="044485"/>
                </a:solidFill>
              </a:rPr>
              <a:t>по сбору данных температуры, давления, влажности и их </a:t>
            </a:r>
            <a:r>
              <a:rPr lang="ru-RU" sz="2800" dirty="0" smtClean="0">
                <a:solidFill>
                  <a:srgbClr val="044485"/>
                </a:solidFill>
              </a:rPr>
              <a:t>анализу </a:t>
            </a:r>
            <a:r>
              <a:rPr lang="ru-RU" sz="2800" dirty="0">
                <a:solidFill>
                  <a:srgbClr val="044485"/>
                </a:solidFill>
              </a:rPr>
              <a:t>с последующим прогнозированием выпадения осадков. В дополнение можно анализировать состояние воздуха (CO2, метан)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520B05E3-353F-4A1B-B616-26ADF8BB3E6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  <a:p>
            <a:pPr marL="0" indent="0">
              <a:buFont typeface="Arial"/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26" y="4506908"/>
            <a:ext cx="2979002" cy="19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Целевая аудитория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FB3F2A20-F253-4EB5-A617-77BABBC2537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  <a:p>
            <a:pPr marL="0" indent="0">
              <a:buFont typeface="Arial"/>
              <a:buNone/>
            </a:pP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794960"/>
              </p:ext>
            </p:extLst>
          </p:nvPr>
        </p:nvGraphicFramePr>
        <p:xfrm>
          <a:off x="0" y="1019504"/>
          <a:ext cx="9144000" cy="5838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1848"/>
                <a:gridCol w="2070538"/>
                <a:gridCol w="2070538"/>
                <a:gridCol w="2070538"/>
                <a:gridCol w="2070538"/>
              </a:tblGrid>
              <a:tr h="39430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Вопрос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 группа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 группа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 группа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 группа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</a:tr>
              <a:tr h="78860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Что? 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Домашняя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метеостанция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Домашняя метеостанция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Домашняя метеостанция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Домашняя метеостанция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</a:tr>
              <a:tr h="1380061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Кто? 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Простые обыватели в возрасте 7+ лет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Астматики в возрасте 7+ лет и их родители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Люди, чувствительные к изменению погоды в возрасте 7+ лет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Рыбаки в возрасте 7+ лет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</a:tr>
              <a:tr h="209261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Почему? 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Чтобы быть одетым по погоде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Чтобы они подготовились к возможному ухудшению самочувствия и приобрели необходимые препараты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Чтобы они подготовились морально к возможному ухудшению самочувствия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Для понимания, будет или нет клёв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</a:tr>
              <a:tr h="5914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Когда? 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 любое время года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 любое время года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 любое время года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 любое время года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/>
                </a:tc>
              </a:tr>
              <a:tr h="5914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Где</a:t>
                      </a:r>
                      <a:r>
                        <a:rPr lang="ru-RU" sz="1600" dirty="0" smtClean="0">
                          <a:effectLst/>
                        </a:rPr>
                        <a:t>?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Различные форумы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Различные форумы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Различные форумы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Реклама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53" marR="32153" marT="0" marB="0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Целевая аудитория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FB3F2A20-F253-4EB5-A617-77BABBC2537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  <a:p>
            <a:pPr marL="0" indent="0">
              <a:buFont typeface="Arial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0656230"/>
              </p:ext>
            </p:extLst>
          </p:nvPr>
        </p:nvGraphicFramePr>
        <p:xfrm>
          <a:off x="735291" y="1046375"/>
          <a:ext cx="7645138" cy="566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78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Анализ конкурентов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8767170" cy="4937420"/>
          </a:xfrm>
        </p:spPr>
        <p:txBody>
          <a:bodyPr>
            <a:noAutofit/>
          </a:bodyPr>
          <a:lstStyle/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 smtClean="0">
                <a:solidFill>
                  <a:srgbClr val="044485"/>
                </a:solidFill>
              </a:rPr>
              <a:t>Прямых конкурентов мы не нашли. </a:t>
            </a:r>
            <a:r>
              <a:rPr lang="ru-RU" sz="3200" dirty="0">
                <a:solidFill>
                  <a:srgbClr val="044485"/>
                </a:solidFill>
              </a:rPr>
              <a:t>Даже если </a:t>
            </a:r>
            <a:r>
              <a:rPr lang="ru-RU" sz="3200" dirty="0" smtClean="0">
                <a:solidFill>
                  <a:srgbClr val="044485"/>
                </a:solidFill>
              </a:rPr>
              <a:t>существуют </a:t>
            </a:r>
            <a:r>
              <a:rPr lang="ru-RU" sz="3200" dirty="0">
                <a:solidFill>
                  <a:srgbClr val="044485"/>
                </a:solidFill>
              </a:rPr>
              <a:t>метеостанции, разработанные на </a:t>
            </a:r>
            <a:r>
              <a:rPr lang="ru-RU" sz="3200" dirty="0" err="1">
                <a:solidFill>
                  <a:srgbClr val="044485"/>
                </a:solidFill>
              </a:rPr>
              <a:t>Arduino</a:t>
            </a:r>
            <a:r>
              <a:rPr lang="ru-RU" sz="3200" dirty="0">
                <a:solidFill>
                  <a:srgbClr val="044485"/>
                </a:solidFill>
              </a:rPr>
              <a:t>, они не продаются в </a:t>
            </a:r>
            <a:r>
              <a:rPr lang="ru-RU" sz="3200" dirty="0" smtClean="0">
                <a:solidFill>
                  <a:srgbClr val="044485"/>
                </a:solidFill>
              </a:rPr>
              <a:t>масштабах</a:t>
            </a:r>
            <a:r>
              <a:rPr lang="ru-RU" sz="3200" dirty="0">
                <a:solidFill>
                  <a:srgbClr val="044485"/>
                </a:solidFill>
              </a:rPr>
              <a:t>, а разрабатываются людьми «для себя</a:t>
            </a:r>
            <a:r>
              <a:rPr lang="ru-RU" sz="3200" dirty="0" smtClean="0">
                <a:solidFill>
                  <a:srgbClr val="044485"/>
                </a:solidFill>
              </a:rPr>
              <a:t>».</a:t>
            </a:r>
            <a:endParaRPr lang="ru-RU" sz="32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EB155A32-EABD-4A1E-831F-EA18B36B72BF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3" y="3222809"/>
            <a:ext cx="4656841" cy="34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Анализ конкурентов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411804"/>
            <a:ext cx="8767170" cy="49374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Косвенных </a:t>
            </a:r>
            <a:r>
              <a:rPr lang="ru-RU" sz="2800" dirty="0">
                <a:solidFill>
                  <a:srgbClr val="044485"/>
                </a:solidFill>
              </a:rPr>
              <a:t>конкурентов достаточно много: </a:t>
            </a:r>
          </a:p>
          <a:p>
            <a:pPr marL="442913" indent="0">
              <a:buNone/>
            </a:pPr>
            <a:r>
              <a:rPr lang="ru-RU" sz="2800" dirty="0">
                <a:solidFill>
                  <a:srgbClr val="044485"/>
                </a:solidFill>
              </a:rPr>
              <a:t>•	</a:t>
            </a:r>
            <a:r>
              <a:rPr lang="ru-RU" sz="2800" dirty="0" err="1">
                <a:solidFill>
                  <a:srgbClr val="044485"/>
                </a:solidFill>
              </a:rPr>
              <a:t>BVItech</a:t>
            </a:r>
            <a:r>
              <a:rPr lang="ru-RU" sz="2800" dirty="0">
                <a:solidFill>
                  <a:srgbClr val="044485"/>
                </a:solidFill>
              </a:rPr>
              <a:t> BV-43BMx; </a:t>
            </a:r>
          </a:p>
          <a:p>
            <a:pPr marL="442913" indent="0">
              <a:buNone/>
            </a:pPr>
            <a:r>
              <a:rPr lang="ru-RU" sz="2800" dirty="0">
                <a:solidFill>
                  <a:srgbClr val="044485"/>
                </a:solidFill>
              </a:rPr>
              <a:t>•	Метеостанция </a:t>
            </a:r>
            <a:r>
              <a:rPr lang="ru-RU" sz="2800" dirty="0" err="1">
                <a:solidFill>
                  <a:srgbClr val="044485"/>
                </a:solidFill>
              </a:rPr>
              <a:t>Xiaomi</a:t>
            </a:r>
            <a:r>
              <a:rPr lang="ru-RU" sz="2800" dirty="0">
                <a:solidFill>
                  <a:srgbClr val="044485"/>
                </a:solidFill>
              </a:rPr>
              <a:t> </a:t>
            </a:r>
            <a:r>
              <a:rPr lang="ru-RU" sz="2800" dirty="0" err="1">
                <a:solidFill>
                  <a:srgbClr val="044485"/>
                </a:solidFill>
              </a:rPr>
              <a:t>Mijia</a:t>
            </a:r>
            <a:r>
              <a:rPr lang="ru-RU" sz="2800" dirty="0">
                <a:solidFill>
                  <a:srgbClr val="044485"/>
                </a:solidFill>
              </a:rPr>
              <a:t> </a:t>
            </a:r>
            <a:r>
              <a:rPr lang="ru-RU" sz="2800" dirty="0" err="1">
                <a:solidFill>
                  <a:srgbClr val="044485"/>
                </a:solidFill>
              </a:rPr>
              <a:t>Bluetooth</a:t>
            </a:r>
            <a:r>
              <a:rPr lang="ru-RU" sz="2800" dirty="0">
                <a:solidFill>
                  <a:srgbClr val="044485"/>
                </a:solidFill>
              </a:rPr>
              <a:t> </a:t>
            </a:r>
            <a:r>
              <a:rPr lang="ru-RU" sz="2800" dirty="0" err="1">
                <a:solidFill>
                  <a:srgbClr val="044485"/>
                </a:solidFill>
              </a:rPr>
              <a:t>Hygrothermograph</a:t>
            </a:r>
            <a:r>
              <a:rPr lang="ru-RU" sz="2800" dirty="0">
                <a:solidFill>
                  <a:srgbClr val="044485"/>
                </a:solidFill>
              </a:rPr>
              <a:t>;</a:t>
            </a:r>
          </a:p>
          <a:p>
            <a:pPr marL="442913" indent="0">
              <a:buNone/>
            </a:pPr>
            <a:r>
              <a:rPr lang="ru-RU" sz="2800" dirty="0">
                <a:solidFill>
                  <a:srgbClr val="044485"/>
                </a:solidFill>
              </a:rPr>
              <a:t>•	Метеостанция </a:t>
            </a:r>
            <a:r>
              <a:rPr lang="ru-RU" sz="2800" dirty="0" err="1">
                <a:solidFill>
                  <a:srgbClr val="044485"/>
                </a:solidFill>
              </a:rPr>
              <a:t>La</a:t>
            </a:r>
            <a:r>
              <a:rPr lang="ru-RU" sz="2800" dirty="0">
                <a:solidFill>
                  <a:srgbClr val="044485"/>
                </a:solidFill>
              </a:rPr>
              <a:t> </a:t>
            </a:r>
            <a:r>
              <a:rPr lang="ru-RU" sz="2800" dirty="0" err="1">
                <a:solidFill>
                  <a:srgbClr val="044485"/>
                </a:solidFill>
              </a:rPr>
              <a:t>Crosse</a:t>
            </a:r>
            <a:r>
              <a:rPr lang="ru-RU" sz="2800" dirty="0">
                <a:solidFill>
                  <a:srgbClr val="044485"/>
                </a:solidFill>
              </a:rPr>
              <a:t> WS6821; </a:t>
            </a:r>
          </a:p>
          <a:p>
            <a:pPr marL="0" indent="0">
              <a:buNone/>
            </a:pPr>
            <a:r>
              <a:rPr lang="ru-RU" sz="2800" dirty="0">
                <a:solidFill>
                  <a:srgbClr val="044485"/>
                </a:solidFill>
              </a:rPr>
              <a:t>У них достаточно высокая цена, а точность измерения температуры и прогноза оставляет желать лучшего.</a:t>
            </a:r>
          </a:p>
          <a:p>
            <a:pPr marL="442913" indent="0">
              <a:buNone/>
            </a:pPr>
            <a:r>
              <a:rPr lang="ru-RU" sz="2800" dirty="0">
                <a:solidFill>
                  <a:srgbClr val="044485"/>
                </a:solidFill>
              </a:rPr>
              <a:t>•</a:t>
            </a:r>
            <a:r>
              <a:rPr lang="ru-RU" sz="2800">
                <a:solidFill>
                  <a:srgbClr val="044485"/>
                </a:solidFill>
              </a:rPr>
              <a:t>	</a:t>
            </a:r>
            <a:r>
              <a:rPr lang="ru-RU" sz="2800" smtClean="0">
                <a:solidFill>
                  <a:srgbClr val="044485"/>
                </a:solidFill>
              </a:rPr>
              <a:t>К </a:t>
            </a:r>
            <a:r>
              <a:rPr lang="ru-RU" sz="2800" dirty="0">
                <a:solidFill>
                  <a:srgbClr val="044485"/>
                </a:solidFill>
              </a:rPr>
              <a:t>косвенным конкурентам стоит отнести команды </a:t>
            </a:r>
            <a:r>
              <a:rPr lang="ru-RU" sz="2800" dirty="0" err="1">
                <a:solidFill>
                  <a:srgbClr val="044485"/>
                </a:solidFill>
              </a:rPr>
              <a:t>УрФУ</a:t>
            </a:r>
            <a:r>
              <a:rPr lang="ru-RU" sz="2800" dirty="0">
                <a:solidFill>
                  <a:srgbClr val="044485"/>
                </a:solidFill>
              </a:rPr>
              <a:t>, которые в данный момент также разрабатывают метеостанцию.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EB155A32-EABD-4A1E-831F-EA18B36B72BF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05" y="5552388"/>
            <a:ext cx="2133351" cy="130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Цель проекта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185559"/>
            <a:ext cx="7886700" cy="5528790"/>
          </a:xfrm>
        </p:spPr>
        <p:txBody>
          <a:bodyPr>
            <a:noAutofit/>
          </a:bodyPr>
          <a:lstStyle/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b="1" dirty="0">
                <a:solidFill>
                  <a:srgbClr val="044485"/>
                </a:solidFill>
              </a:rPr>
              <a:t>Цель проекта: </a:t>
            </a:r>
            <a:r>
              <a:rPr lang="ru-RU" sz="2800" dirty="0">
                <a:solidFill>
                  <a:srgbClr val="044485"/>
                </a:solidFill>
              </a:rPr>
              <a:t>При помощи платформы «</a:t>
            </a:r>
            <a:r>
              <a:rPr lang="ru-RU" sz="2800" dirty="0" err="1">
                <a:solidFill>
                  <a:srgbClr val="044485"/>
                </a:solidFill>
              </a:rPr>
              <a:t>arduino</a:t>
            </a:r>
            <a:r>
              <a:rPr lang="ru-RU" sz="2800" dirty="0">
                <a:solidFill>
                  <a:srgbClr val="044485"/>
                </a:solidFill>
              </a:rPr>
              <a:t>» создать домашнюю метеостанцию с возможностью интеграции с </a:t>
            </a:r>
            <a:r>
              <a:rPr lang="ru-RU" sz="2800" dirty="0" smtClean="0">
                <a:solidFill>
                  <a:srgbClr val="044485"/>
                </a:solidFill>
              </a:rPr>
              <a:t>«</a:t>
            </a:r>
            <a:r>
              <a:rPr lang="ru-RU" sz="2800" dirty="0" smtClean="0">
                <a:solidFill>
                  <a:srgbClr val="044485"/>
                </a:solidFill>
              </a:rPr>
              <a:t>умным домом» </a:t>
            </a:r>
            <a:r>
              <a:rPr lang="ru-RU" sz="2800" dirty="0">
                <a:solidFill>
                  <a:srgbClr val="044485"/>
                </a:solidFill>
              </a:rPr>
              <a:t>для предоставления пользователям информации о </a:t>
            </a:r>
            <a:r>
              <a:rPr lang="ru-RU" sz="2800" dirty="0" smtClean="0">
                <a:solidFill>
                  <a:srgbClr val="044485"/>
                </a:solidFill>
              </a:rPr>
              <a:t>погоде</a:t>
            </a:r>
            <a:endParaRPr lang="ru-RU" sz="2800" dirty="0">
              <a:solidFill>
                <a:srgbClr val="044485"/>
              </a:solidFill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endParaRPr lang="ru-RU" sz="2800" dirty="0" smtClean="0">
              <a:solidFill>
                <a:srgbClr val="044485"/>
              </a:solidFill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b="1" dirty="0" smtClean="0">
                <a:solidFill>
                  <a:srgbClr val="044485"/>
                </a:solidFill>
              </a:rPr>
              <a:t>Задачи: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1. Проанализировать продукт;</a:t>
            </a:r>
            <a:endParaRPr lang="ru-RU" sz="2800" dirty="0">
              <a:solidFill>
                <a:srgbClr val="044485"/>
              </a:solidFill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2. Спроектировать метеостанцию;</a:t>
            </a:r>
            <a:endParaRPr lang="ru-RU" sz="2800" dirty="0">
              <a:solidFill>
                <a:srgbClr val="044485"/>
              </a:solidFill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3. Разработать ПО</a:t>
            </a:r>
            <a:r>
              <a:rPr lang="ru-RU" sz="2800" dirty="0">
                <a:solidFill>
                  <a:srgbClr val="044485"/>
                </a:solidFill>
              </a:rPr>
              <a:t>;</a:t>
            </a:r>
            <a:endParaRPr lang="ru-RU" sz="2800" dirty="0" smtClean="0">
              <a:solidFill>
                <a:srgbClr val="044485"/>
              </a:solidFill>
            </a:endParaRP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4</a:t>
            </a:r>
            <a:r>
              <a:rPr lang="ru-RU" sz="2800" dirty="0">
                <a:solidFill>
                  <a:srgbClr val="044485"/>
                </a:solidFill>
              </a:rPr>
              <a:t>. </a:t>
            </a:r>
            <a:r>
              <a:rPr lang="ru-RU" sz="2800" dirty="0" smtClean="0">
                <a:solidFill>
                  <a:srgbClr val="044485"/>
                </a:solidFill>
              </a:rPr>
              <a:t>Создать прототип;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5</a:t>
            </a:r>
            <a:r>
              <a:rPr lang="ru-RU" sz="2800" dirty="0">
                <a:solidFill>
                  <a:srgbClr val="044485"/>
                </a:solidFill>
              </a:rPr>
              <a:t>. </a:t>
            </a:r>
            <a:r>
              <a:rPr lang="ru-RU" sz="2800" dirty="0" smtClean="0">
                <a:solidFill>
                  <a:srgbClr val="044485"/>
                </a:solidFill>
              </a:rPr>
              <a:t>Произвести отладку </a:t>
            </a:r>
            <a:r>
              <a:rPr lang="ru-RU" sz="2800" dirty="0">
                <a:solidFill>
                  <a:srgbClr val="044485"/>
                </a:solidFill>
              </a:rPr>
              <a:t>MVP</a:t>
            </a:r>
          </a:p>
          <a:p>
            <a:pPr marL="0" indent="45000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B2199A77-05D7-4DFD-B127-4EDFAABE9E4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65" y="4060458"/>
            <a:ext cx="3203448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Предлагаемое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86" y="1308108"/>
            <a:ext cx="8598112" cy="5302546"/>
          </a:xfrm>
        </p:spPr>
        <p:txBody>
          <a:bodyPr>
            <a:normAutofit/>
          </a:bodyPr>
          <a:lstStyle/>
          <a:p>
            <a:pPr marL="0" indent="450000">
              <a:lnSpc>
                <a:spcPct val="100000"/>
              </a:lnSpc>
              <a:buNone/>
            </a:pPr>
            <a:r>
              <a:rPr lang="ru-RU" sz="2800" dirty="0" smtClean="0">
                <a:solidFill>
                  <a:srgbClr val="044485"/>
                </a:solidFill>
              </a:rPr>
              <a:t>Метеостанция представляет собой автономное устройство, разработанное на базе </a:t>
            </a:r>
            <a:r>
              <a:rPr lang="en-US" sz="2800" dirty="0" smtClean="0">
                <a:solidFill>
                  <a:srgbClr val="044485"/>
                </a:solidFill>
              </a:rPr>
              <a:t>Arduino</a:t>
            </a:r>
            <a:r>
              <a:rPr lang="ru-RU" sz="2800" dirty="0" smtClean="0">
                <a:solidFill>
                  <a:srgbClr val="044485"/>
                </a:solidFill>
              </a:rPr>
              <a:t>. При помощи данного устройства пользователь сможет без проблем узнать погоду в любое время. Также реализован прогноз выпадения осадков в данный момент времени.</a:t>
            </a:r>
          </a:p>
          <a:p>
            <a:pPr marL="0" indent="450000">
              <a:lnSpc>
                <a:spcPct val="100000"/>
              </a:lnSpc>
              <a:buNone/>
            </a:pPr>
            <a:endParaRPr lang="ru-RU" sz="2800" dirty="0">
              <a:solidFill>
                <a:srgbClr val="044485"/>
              </a:solidFill>
            </a:endParaRPr>
          </a:p>
          <a:p>
            <a:pPr marL="0" indent="450000">
              <a:lnSpc>
                <a:spcPct val="100000"/>
              </a:lnSpc>
              <a:buNone/>
            </a:pPr>
            <a:r>
              <a:rPr lang="ru-RU" sz="2800" b="1" dirty="0">
                <a:solidFill>
                  <a:srgbClr val="044485"/>
                </a:solidFill>
              </a:rPr>
              <a:t>Основное преимущество:</a:t>
            </a:r>
            <a:r>
              <a:rPr lang="ru-RU" sz="2800" dirty="0">
                <a:solidFill>
                  <a:srgbClr val="044485"/>
                </a:solidFill>
              </a:rPr>
              <a:t> Удобство получения </a:t>
            </a:r>
            <a:r>
              <a:rPr lang="ru-RU" sz="2800" dirty="0" smtClean="0">
                <a:solidFill>
                  <a:srgbClr val="044485"/>
                </a:solidFill>
              </a:rPr>
              <a:t>информации, а также точность прогноза дождя. Пользователю </a:t>
            </a:r>
            <a:r>
              <a:rPr lang="ru-RU" sz="2800" dirty="0">
                <a:solidFill>
                  <a:srgbClr val="044485"/>
                </a:solidFill>
              </a:rPr>
              <a:t>не требуется наличие дополнительных навыков</a:t>
            </a:r>
            <a:r>
              <a:rPr lang="ru-RU" sz="2800" dirty="0" smtClean="0">
                <a:solidFill>
                  <a:srgbClr val="044485"/>
                </a:solidFill>
              </a:rPr>
              <a:t>. </a:t>
            </a:r>
            <a:endParaRPr lang="ru-RU" sz="2800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B2199A77-05D7-4DFD-B127-4EDFAABE9E41}"/>
              </a:ext>
            </a:extLst>
          </p:cNvPr>
          <p:cNvSpPr txBox="1">
            <a:spLocks/>
          </p:cNvSpPr>
          <p:nvPr/>
        </p:nvSpPr>
        <p:spPr>
          <a:xfrm>
            <a:off x="1800808" y="273448"/>
            <a:ext cx="2544855" cy="5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Домашняя метеостанция</a:t>
            </a:r>
            <a:br>
              <a:rPr lang="ru-RU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АТ-04</a:t>
            </a:r>
          </a:p>
        </p:txBody>
      </p:sp>
    </p:spTree>
    <p:extLst>
      <p:ext uri="{BB962C8B-B14F-4D97-AF65-F5344CB8AC3E}">
        <p14:creationId xmlns:p14="http://schemas.microsoft.com/office/powerpoint/2010/main" val="17722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5BEE144D2FF06499D3CAE05154C00B6" ma:contentTypeVersion="4" ma:contentTypeDescription="Создание документа." ma:contentTypeScope="" ma:versionID="3e8263e2ebced092b618d3b9c2b25366">
  <xsd:schema xmlns:xsd="http://www.w3.org/2001/XMLSchema" xmlns:xs="http://www.w3.org/2001/XMLSchema" xmlns:p="http://schemas.microsoft.com/office/2006/metadata/properties" xmlns:ns2="0464ebc7-874d-454c-b9fa-cc3bf73cfc79" targetNamespace="http://schemas.microsoft.com/office/2006/metadata/properties" ma:root="true" ma:fieldsID="b4764f70b29d63a8de6fb5d32a2108cc" ns2:_="">
    <xsd:import namespace="0464ebc7-874d-454c-b9fa-cc3bf73cf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4ebc7-874d-454c-b9fa-cc3bf73cf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6FB959-2124-404D-8DD2-0310E5D2C24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6DAB82-7FF8-4A49-960F-BB3EB887B7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64ebc7-874d-454c-b9fa-cc3bf73cfc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42D241-575E-4BB0-A6AD-5CABE46C26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713</Words>
  <Application>Microsoft Office PowerPoint</Application>
  <PresentationFormat>Экран (4:3)</PresentationFormat>
  <Paragraphs>224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Тема Office</vt:lpstr>
      <vt:lpstr>1_Тема Office</vt:lpstr>
      <vt:lpstr>Домашняя метеостанция </vt:lpstr>
      <vt:lpstr>Команда</vt:lpstr>
      <vt:lpstr>Идея проекта</vt:lpstr>
      <vt:lpstr>Целевая аудитория</vt:lpstr>
      <vt:lpstr>Целевая аудитория</vt:lpstr>
      <vt:lpstr>Анализ конкурентов</vt:lpstr>
      <vt:lpstr>Анализ конкурентов</vt:lpstr>
      <vt:lpstr>Цель проекта и задачи</vt:lpstr>
      <vt:lpstr>Предлагаемое решение</vt:lpstr>
      <vt:lpstr>Требования к продукту</vt:lpstr>
      <vt:lpstr>Технологический стек</vt:lpstr>
      <vt:lpstr>Технологический стек</vt:lpstr>
      <vt:lpstr>Технологический стек</vt:lpstr>
      <vt:lpstr>Технологический стек</vt:lpstr>
      <vt:lpstr>Технологический стек</vt:lpstr>
      <vt:lpstr>Технологический стек</vt:lpstr>
      <vt:lpstr>Реализация проекта</vt:lpstr>
      <vt:lpstr>Реализация проекта</vt:lpstr>
      <vt:lpstr>Реализация проекта</vt:lpstr>
      <vt:lpstr>Реализация проекта</vt:lpstr>
      <vt:lpstr>Реализация проекта</vt:lpstr>
      <vt:lpstr>Заключение</vt:lpstr>
      <vt:lpstr>Заключение</vt:lpstr>
      <vt:lpstr>Презентация PowerPoint</vt:lpstr>
      <vt:lpstr>Видео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Рецензент</dc:creator>
  <cp:lastModifiedBy>yuliya</cp:lastModifiedBy>
  <cp:revision>130</cp:revision>
  <dcterms:created xsi:type="dcterms:W3CDTF">2017-10-21T13:35:42Z</dcterms:created>
  <dcterms:modified xsi:type="dcterms:W3CDTF">2021-06-17T08:14:04Z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0x01010045BEE144D2FF06499D3CAE05154C00B6</vt:lpwstr>
  </property>
</Properties>
</file>